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  <p:sldMasterId id="2147483864" r:id="rId5"/>
    <p:sldMasterId id="2147483876" r:id="rId6"/>
  </p:sldMasterIdLst>
  <p:notesMasterIdLst>
    <p:notesMasterId r:id="rId29"/>
  </p:notesMasterIdLst>
  <p:sldIdLst>
    <p:sldId id="272" r:id="rId7"/>
    <p:sldId id="300" r:id="rId8"/>
    <p:sldId id="301" r:id="rId9"/>
    <p:sldId id="319" r:id="rId10"/>
    <p:sldId id="318" r:id="rId11"/>
    <p:sldId id="320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10" r:id="rId20"/>
    <p:sldId id="311" r:id="rId21"/>
    <p:sldId id="312" r:id="rId22"/>
    <p:sldId id="313" r:id="rId23"/>
    <p:sldId id="314" r:id="rId24"/>
    <p:sldId id="315" r:id="rId25"/>
    <p:sldId id="321" r:id="rId26"/>
    <p:sldId id="316" r:id="rId27"/>
    <p:sldId id="317" r:id="rId28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1" d="100"/>
          <a:sy n="81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354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571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15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45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8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675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98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853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176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86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476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354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571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15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850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675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986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853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176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863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2/22/2021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4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22.2.2021.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58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58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sr-Cyrl-RS" sz="3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sr-Cyrl-RS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ПОПИС ИМОВИНЕ У СТЕЧАЈНОМ ПОСТУПКУ</a:t>
            </a:r>
            <a:endParaRPr lang="sr-Latn-RS" sz="3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r-Latn-RS" sz="3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r-Latn-RS" sz="3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r-Latn-RS" sz="3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25. </a:t>
            </a:r>
            <a:r>
              <a:rPr lang="sr-Cyrl-RS" sz="18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фебруар 2021. године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en-US" sz="3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ПОДСЕТНИК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ЗА ПОПИС  -  «CHECK LIST» </a:t>
            </a:r>
            <a:endParaRPr lang="sr-Latn-RS" sz="1800" dirty="0" smtClean="0">
              <a:latin typeface="Arial" pitchFamily="34" charset="0"/>
              <a:cs typeface="Arial" pitchFamily="34" charset="0"/>
            </a:endParaRPr>
          </a:p>
          <a:p>
            <a:endParaRPr lang="sr-Latn-R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16885"/>
              </p:ext>
            </p:extLst>
          </p:nvPr>
        </p:nvGraphicFramePr>
        <p:xfrm>
          <a:off x="457200" y="1851501"/>
          <a:ext cx="8229599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4896"/>
                <a:gridCol w="5122103"/>
                <a:gridCol w="1007303"/>
                <a:gridCol w="941466"/>
                <a:gridCol w="753831"/>
              </a:tblGrid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Радња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Одговоран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Рок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Надзор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Обилазак имовине стечајног дужника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Одређивање пакета имовине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Одређивање приоритета за пописивање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Образовање пописне комисије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Одређивање метода процене вредности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Судска сагласност за именовање експерта, вештака  и сарадника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Именовање чланова пописних комисија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План пописа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Одлука о попису и начину спровођења пописа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Одлуке о именовању чланова пописних комисија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Пописивање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Пакет 1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Пакет 2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- - - - - - - -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Пакет Х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Статус имовине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Пописне листе предате  ЦПК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ПК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2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Контрола и сређивање пописних листа,  израда и предаја извештаја о извршеном попису 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ЦПК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Достављање пописа суду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1851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2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901439" cy="35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32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Извори информација за помоћ при попису: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ru-RU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Подаци о непокретној имовини: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ru-RU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  Документације која се води код стечајног дужника, </a:t>
            </a: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  Катастар непокретности – РГЗ РС, </a:t>
            </a: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  Земљишне књиге - (Oсновни суд). </a:t>
            </a: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   Тапије – Орган општине надлежан за имовинскоправне односе,</a:t>
            </a: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5.   Уговори о стицању права својине на непокретностима, или други релевантан основ стицања својине,</a:t>
            </a: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R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6.   Запослени,</a:t>
            </a:r>
          </a:p>
          <a:p>
            <a:pPr marL="0" lvl="0" indent="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R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7.    Фактичко стање.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2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r>
              <a:rPr lang="sr-Cyrl-R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Подаци о покретној имовини:</a:t>
            </a:r>
          </a:p>
          <a:p>
            <a:pPr marL="274320" lvl="0" indent="-27432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endParaRPr lang="sr-Cyrl-R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  Документација која се води код стечајног дужника – пописне листе и др.</a:t>
            </a:r>
          </a:p>
          <a:p>
            <a:pPr marL="0" lvl="0" indent="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  Регистар залоге на покретним стварима – АПР.</a:t>
            </a:r>
          </a:p>
          <a:p>
            <a:pPr marL="0" lvl="0" indent="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  Централни регистар - депо и клиринг хартија о вредности </a:t>
            </a:r>
          </a:p>
          <a:p>
            <a:pPr marL="0" lvl="0" indent="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r>
              <a:rPr lang="sr-Cyrl-R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   Запослени,</a:t>
            </a:r>
          </a:p>
          <a:p>
            <a:pPr marL="0" lvl="0" indent="0" fontAlgn="auto">
              <a:spcAft>
                <a:spcPts val="400"/>
              </a:spcAft>
              <a:buClr>
                <a:srgbClr val="0BD0D9"/>
              </a:buClr>
              <a:buSzPct val="95000"/>
              <a:buNone/>
            </a:pPr>
            <a:r>
              <a:rPr lang="sr-Cyrl-R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5.   Фактичко стање.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342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800" b="1" kern="0" dirty="0">
                <a:solidFill>
                  <a:srgbClr val="000000"/>
                </a:solidFill>
                <a:latin typeface="Arial"/>
              </a:rPr>
              <a:t>Приоритети у  попису имовине стечајног дужника:</a:t>
            </a: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Кварљива роба;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Роба  веће вредности;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Роба ван поседа стечајног управника (роба која се чува у магацинима трећих лица,продавницама и др);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Роба која се налази  у продавницама / малопродајним објектима;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Роба и готови производи;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Материјали и полупроизводи;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Инвентар у магацинима;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Остала имовина стечајног дужника груписана у  пакете.</a:t>
            </a:r>
            <a:endParaRPr lang="sr-Latn-RS" dirty="0">
              <a:solidFill>
                <a:prstClr val="black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7753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816088" cy="431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766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800" b="1" kern="0" dirty="0">
                <a:solidFill>
                  <a:srgbClr val="000000"/>
                </a:solidFill>
                <a:latin typeface="Arial"/>
              </a:rPr>
              <a:t>НАЛЕПНИЦА</a:t>
            </a: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600" kern="0" dirty="0">
                <a:solidFill>
                  <a:srgbClr val="000000"/>
                </a:solidFill>
                <a:latin typeface="Arial"/>
              </a:rPr>
              <a:t>Инвентарни број:  ________________________________________________________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600" kern="0" dirty="0">
                <a:solidFill>
                  <a:srgbClr val="000000"/>
                </a:solidFill>
                <a:latin typeface="Arial"/>
              </a:rPr>
              <a:t>Назив ствари:  ________________________________________________________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600" kern="0" dirty="0">
                <a:solidFill>
                  <a:srgbClr val="000000"/>
                </a:solidFill>
                <a:latin typeface="Arial"/>
              </a:rPr>
              <a:t>Објекат/ ствар:________________              Локација: ___________  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600" kern="0" dirty="0">
                <a:solidFill>
                  <a:srgbClr val="000000"/>
                </a:solidFill>
                <a:latin typeface="Arial"/>
              </a:rPr>
              <a:t>ПАКЕТ ИМОВИНЕ:  __________________________________________________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600" kern="0" dirty="0">
                <a:solidFill>
                  <a:srgbClr val="000000"/>
                </a:solidFill>
                <a:latin typeface="Arial"/>
              </a:rPr>
              <a:t>Ова ствар је пописана од стране стечајног управника дужника _____________________________ и иста је део стечајне масе. 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600" b="1" kern="0" cap="all" dirty="0">
                <a:solidFill>
                  <a:srgbClr val="000000"/>
                </a:solidFill>
                <a:latin typeface="Arial"/>
              </a:rPr>
              <a:t>Забрањено</a:t>
            </a:r>
            <a:r>
              <a:rPr lang="sr-Cyrl-CS" sz="1600" kern="0" dirty="0">
                <a:solidFill>
                  <a:srgbClr val="000000"/>
                </a:solidFill>
                <a:latin typeface="Arial"/>
              </a:rPr>
              <a:t> је свако премештање или употреба исте без писменог овлашћења стечајног управника. Премештање или употреба ове стари сматраће се  покушајем незаконитог отуђења (крађа) ствари и лице које буде преместило или употребило предметну ствар  сносиће кривичну и материјалну одговорност.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2245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708" y="1600200"/>
            <a:ext cx="53885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399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71" y="1600200"/>
            <a:ext cx="636425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932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Попис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имовине стечајног дужника приликом промене стечајног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управника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Попис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имовине стечајног дужника, у стечајном поступку отвореном над привредним друштвом, које је разврстано као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«микро»  или «мало» правно лице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Попис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имовине стечајног дужника, која се у време отварања стечајног поступка налази у просторијама  трећег лица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6599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ctr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R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ПОПИС ИМОВИНЕ </a:t>
            </a:r>
            <a:r>
              <a:rPr lang="sr-Cyrl-R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 СТЕЧАЈНОМ ПОСТУПКУ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sr-Cyrl-C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C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  </a:t>
            </a:r>
            <a:r>
              <a:rPr lang="sr-Cyrl-C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sr-Cyrl-R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опис имовине у стечајном поступку се врши у складу са  Закон</a:t>
            </a:r>
            <a:r>
              <a:rPr lang="sr-Latn-R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Cyrl-R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 и подзаконским актима</a:t>
            </a:r>
            <a:r>
              <a:rPr lang="sr-Cyrl-C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algn="just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C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   </a:t>
            </a:r>
            <a:r>
              <a:rPr lang="sr-Cyrl-C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Закон </a:t>
            </a:r>
            <a:r>
              <a:rPr lang="sr-Cyrl-C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стечају 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(„</a:t>
            </a:r>
            <a:r>
              <a:rPr lang="sr-Cyrl-C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Службени гласник РС", бр. 104/09, 99/11 - др. закон и 71/12 - одлука УС и 83/2014</a:t>
            </a:r>
            <a:r>
              <a:rPr lang="nn-NO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113/2017, 44/2018 i 95/2018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sr-Cyrl-C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274320" lvl="0" indent="-274320" algn="just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C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sr-Cyrl-C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рачуноводству </a:t>
            </a: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("Сл. гласник РС", бр. 73/2019),</a:t>
            </a:r>
          </a:p>
          <a:p>
            <a:pPr marL="0" lvl="0" indent="0" algn="just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R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en-US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Правилник</a:t>
            </a:r>
            <a:r>
              <a:rPr lang="sr-Cyrl-C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утврђивању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нацоналних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стандарда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управљање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стечајном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масом</a:t>
            </a:r>
            <a:r>
              <a:rPr lang="sr-Cyrl-C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r-Cyrl-C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Сл. гл. РС", број 62/18 од 10. августа 2018. године) – </a:t>
            </a:r>
            <a:r>
              <a:rPr lang="en-US" sz="1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Национални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стандард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 </a:t>
            </a:r>
            <a:r>
              <a:rPr lang="sr-Cyrl-R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попису имовине, процени вредности и почетном стечајном билансу стечајног дужника 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Национални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стандард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број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endParaRPr lang="sr-Cyrl-R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R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sr-Cyrl-R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Правилник </a:t>
            </a:r>
            <a:r>
              <a:rPr lang="sr-Cyrl-R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начину и роковима вршења пописа и усклађивања                  књиговодственог стања са стварним стањем </a:t>
            </a: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("Сл. гласник РС", бр. 118/2013, 137/2014</a:t>
            </a:r>
            <a:r>
              <a:rPr lang="ru-R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sr-Latn-R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др. </a:t>
            </a:r>
            <a:endParaRPr lang="ru-RU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Процена вредности имовине стечајног дужника:</a:t>
            </a:r>
            <a:endParaRPr lang="sr-Cyrl-C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sr-Cyrl-C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-    Процена у висини очекиваног уновчења,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-   </a:t>
            </a: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Ликвидациона вредност представља новчани износ који би се остварио продајом имовине на датом тржишту у разумном року.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ru-RU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Процена вредности стечајног дужника као правног лица: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ru-RU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-   Приносни метод (метод дисконтованих новчаних токова), као и друге методе које су у складу са Међународним рачуноводственим стандардима.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sr-Latn-RS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8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ctr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Почетни стечајни биланс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Почетни стечајни биланс се сачињава на основу процене целокупне пописане имовине стечајног дужника и њихових обавеза на дан отварања стечајног поступка, као и предрачуна трошкова стечајног поступка и обавеза стечајне масе.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274320" lvl="0" indent="-274320" algn="ctr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Извештај о економско финансијском положају стечајног дужника</a:t>
            </a:r>
          </a:p>
          <a:p>
            <a:pPr marL="274320" lvl="0" indent="-274320" algn="ctr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endParaRPr lang="ru-RU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   Резултат свих активности које стечајни управник предузима од дана увођења у дужност до првог поверилачког рочишта.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   Један од најбитнијих докумената стечајног поступка, </a:t>
            </a:r>
          </a:p>
          <a:p>
            <a:pPr marL="274320" lvl="0" indent="-274320" fontAlgn="auto"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54628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endParaRPr lang="sr-Latn-R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endParaRPr lang="sr-Latn-R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sr-Cyrl-C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ХВАЛА </a:t>
            </a:r>
            <a:r>
              <a:rPr lang="sr-Cyrl-C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ПАЖЊИ 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6633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en-US" sz="1800" b="1" kern="0" dirty="0">
                <a:solidFill>
                  <a:srgbClr val="000000"/>
                </a:solidFill>
                <a:latin typeface="Arial"/>
              </a:rPr>
              <a:t>ПРЕДМЕТ И ЦИЉ </a:t>
            </a:r>
            <a:r>
              <a:rPr lang="sr-Cyrl-RS" sz="1800" b="1" kern="0" dirty="0" smtClean="0">
                <a:solidFill>
                  <a:srgbClr val="000000"/>
                </a:solidFill>
                <a:latin typeface="Arial"/>
              </a:rPr>
              <a:t>НАЦИОНАЛНОГ </a:t>
            </a:r>
            <a:r>
              <a:rPr lang="en-US" sz="1800" b="1" kern="0" dirty="0" smtClean="0">
                <a:solidFill>
                  <a:srgbClr val="000000"/>
                </a:solidFill>
                <a:latin typeface="Arial"/>
              </a:rPr>
              <a:t>СТАНДАРДА</a:t>
            </a:r>
            <a:r>
              <a:rPr lang="sr-Cyrl-RS" sz="18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sz="1800" b="1" kern="0" dirty="0" smtClean="0">
                <a:solidFill>
                  <a:srgbClr val="000000"/>
                </a:solidFill>
                <a:latin typeface="Arial"/>
              </a:rPr>
              <a:t>БРОЈ 2. </a:t>
            </a: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RS" sz="1800" b="1" kern="0" dirty="0" smtClean="0">
                <a:solidFill>
                  <a:srgbClr val="000000"/>
                </a:solidFill>
                <a:latin typeface="Arial"/>
              </a:rPr>
              <a:t>-  </a:t>
            </a:r>
            <a:r>
              <a:rPr lang="ru-RU" sz="1800" b="1" kern="0" dirty="0" smtClean="0">
                <a:solidFill>
                  <a:srgbClr val="000000"/>
                </a:solidFill>
                <a:latin typeface="Arial"/>
              </a:rPr>
              <a:t>НАЦИОНАЛНИ СТАНДАРД</a:t>
            </a:r>
            <a:r>
              <a:rPr lang="sr-Latn-RS" sz="18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800" b="1" kern="0" dirty="0" smtClean="0">
                <a:solidFill>
                  <a:srgbClr val="000000"/>
                </a:solidFill>
                <a:latin typeface="Arial"/>
              </a:rPr>
              <a:t>О </a:t>
            </a:r>
            <a:r>
              <a:rPr lang="ru-RU" sz="1800" b="1" kern="0" dirty="0">
                <a:solidFill>
                  <a:srgbClr val="000000"/>
                </a:solidFill>
                <a:latin typeface="Arial"/>
              </a:rPr>
              <a:t>ПОПИСУ ИМОВИНЕ, ПРОЦЕНИ ВРЕДНОСТИ И ПОЧЕТНОМ СТЕЧАЈНОМ БИЛАНСУ СТЕЧАЈНОГ ДУЖНИКА</a:t>
            </a:r>
            <a:r>
              <a:rPr lang="sr-Cyrl-RS" sz="1800" b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управник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RS" sz="1800" kern="0" dirty="0" smtClean="0">
                <a:solidFill>
                  <a:srgbClr val="000000"/>
                </a:solidFill>
                <a:latin typeface="Arial"/>
              </a:rPr>
              <a:t>И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зрађује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потпун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свеобухватан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попис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имовине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роковима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које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прописује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Закон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о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стечају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,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који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обухвата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и:</a:t>
            </a: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1</a:t>
            </a:r>
            <a:r>
              <a:rPr lang="sr-Cyrl-RS" sz="1800" kern="0" dirty="0" smtClean="0">
                <a:solidFill>
                  <a:srgbClr val="000000"/>
                </a:solidFill>
                <a:latin typeface="Arial"/>
              </a:rPr>
              <a:t>.   Л</a:t>
            </a:r>
            <a:r>
              <a:rPr lang="en-US" sz="1800" kern="0" dirty="0" err="1" smtClean="0">
                <a:solidFill>
                  <a:srgbClr val="000000"/>
                </a:solidFill>
                <a:latin typeface="Arial"/>
              </a:rPr>
              <a:t>исту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RS" sz="1800" kern="0" dirty="0" smtClean="0">
                <a:solidFill>
                  <a:srgbClr val="000000"/>
                </a:solidFill>
                <a:latin typeface="Arial"/>
              </a:rPr>
              <a:t>2.   Л</a:t>
            </a:r>
            <a:r>
              <a:rPr lang="en-US" sz="1800" kern="0" dirty="0" err="1" smtClean="0">
                <a:solidFill>
                  <a:srgbClr val="000000"/>
                </a:solidFill>
                <a:latin typeface="Arial"/>
              </a:rPr>
              <a:t>исту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поверилаца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sr-Cyrl-RS" sz="180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У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тврђује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процењену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вредност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имовине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циљу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израде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почетног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биланса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en-US" sz="1800" b="1" kern="0" dirty="0">
                <a:solidFill>
                  <a:srgbClr val="000000"/>
                </a:solidFill>
                <a:latin typeface="Arial"/>
              </a:rPr>
              <a:t>ПОПИС ИМОВИНЕ </a:t>
            </a:r>
            <a:r>
              <a:rPr lang="sr-Cyrl-RS" sz="1800" b="1" kern="0" dirty="0">
                <a:solidFill>
                  <a:srgbClr val="000000"/>
                </a:solidFill>
                <a:latin typeface="Arial"/>
              </a:rPr>
              <a:t> У СТЕЧАЈНОМ ПОСТУПКУ</a:t>
            </a:r>
            <a:endParaRPr lang="en-US" sz="1800" b="1" kern="0" dirty="0">
              <a:solidFill>
                <a:srgbClr val="000000"/>
              </a:solidFill>
              <a:latin typeface="Arial"/>
            </a:endParaRPr>
          </a:p>
          <a:p>
            <a:pPr marL="0" lvl="0" inden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управник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врши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попис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целокупне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имовине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то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285750" lvl="0" indent="-28575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tabLst>
                <a:tab pos="2190750" algn="l"/>
              </a:tabLst>
            </a:pP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С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ваког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појединачног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дела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имовине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који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је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затечен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на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локацији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или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локацијама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без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обзира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на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власнички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статус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исте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;</a:t>
            </a:r>
          </a:p>
          <a:p>
            <a:pPr marL="285750" lvl="0" indent="-28575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tabLst>
                <a:tab pos="2190750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С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ваког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појединачног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дела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имовине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која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је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власништву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али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тренутку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отварања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не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налази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државини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;</a:t>
            </a:r>
          </a:p>
          <a:p>
            <a:pPr marL="285750" lvl="0" indent="-28575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tabLst>
                <a:tab pos="2190750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Д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стечајног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дужника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;</a:t>
            </a:r>
          </a:p>
          <a:p>
            <a:pPr marL="285750" lvl="0" indent="-28575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tabLst>
                <a:tab pos="2190750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У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дела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или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акција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код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других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правних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лица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;</a:t>
            </a:r>
          </a:p>
          <a:p>
            <a:pPr marL="285750" lvl="0" indent="-28575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tabLst>
                <a:tab pos="2190750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Л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иценци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kern="0" dirty="0" err="1">
                <a:solidFill>
                  <a:srgbClr val="000000"/>
                </a:solidFill>
                <a:latin typeface="Arial"/>
              </a:rPr>
              <a:t>патената</a:t>
            </a: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. </a:t>
            </a:r>
          </a:p>
          <a:p>
            <a:pPr marL="285750" lvl="0" indent="-28575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tabLst>
                <a:tab pos="2190750" algn="l"/>
              </a:tabLst>
            </a:pPr>
            <a:r>
              <a:rPr lang="sr-Cyrl-RS" sz="1800" kern="0" dirty="0">
                <a:solidFill>
                  <a:srgbClr val="000000"/>
                </a:solidFill>
                <a:latin typeface="Arial"/>
              </a:rPr>
              <a:t>Поред пописа имовине стечајни управник врши и попис обавеза стечајног дужника на дан отварања стечајног поступка.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5424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ctr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endParaRPr lang="sr-Cyrl-RS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endParaRPr lang="sr-Cyrl-RS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algn="ctr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r>
              <a:rPr lang="sr-Cyrl-RS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РОК ЗА ВРШЕЊЕ ПОПИСА</a:t>
            </a:r>
          </a:p>
          <a:p>
            <a:pPr marL="274320" lvl="0" indent="-274320" algn="ctr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endParaRPr lang="sr-Cyrl-RS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Aft>
                <a:spcPts val="60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ru-RU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Започињање </a:t>
            </a: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пописа </a:t>
            </a: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у року од 10 дана од дана именовања.</a:t>
            </a:r>
          </a:p>
          <a:p>
            <a:pPr marL="274320" lvl="0" indent="-274320" fontAlgn="auto">
              <a:spcAft>
                <a:spcPts val="60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ru-RU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Завршетак пописа</a:t>
            </a:r>
            <a:r>
              <a:rPr lang="ru-R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у року од 30 дана од дана од дана именовања.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5255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ctr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endParaRPr lang="sr-Cyrl-RS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Сврха пописа имовине стечајног дужника је да се:</a:t>
            </a:r>
          </a:p>
          <a:p>
            <a:pPr marL="0" lvl="0" indent="0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endParaRPr lang="ru-RU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Утврди да ли постоји довољно средстава за вођење стечајног поступка;</a:t>
            </a:r>
          </a:p>
          <a:p>
            <a:pPr marL="0" lvl="0" indent="0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Утврди која је имовине потенцијално расположива за намирење поверилаца, односно да ли постоји довољно имовине која би по свом квалитету и квантитету учинила рационалним и смисленим састављање плана реорганизације;</a:t>
            </a:r>
          </a:p>
          <a:p>
            <a:pPr marL="0" lvl="0" indent="0" fontAlgn="auto">
              <a:spcAft>
                <a:spcPts val="600"/>
              </a:spcAft>
              <a:buClr>
                <a:srgbClr val="0BD0D9"/>
              </a:buClr>
              <a:buSzPct val="95000"/>
              <a:buNone/>
            </a:pPr>
            <a:r>
              <a:rPr lang="ru-R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Утврди да ли је било неовлашћеног уклањања/отуђења имовине стечајног дужника која би се могла повратити назад.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718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400"/>
              </a:spcBef>
              <a:spcAft>
                <a:spcPts val="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800" b="1" kern="0" dirty="0">
                <a:solidFill>
                  <a:srgbClr val="000000"/>
                </a:solidFill>
                <a:latin typeface="Arial"/>
              </a:rPr>
              <a:t>ПЛАН ПОПИСА</a:t>
            </a: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r>
              <a:rPr lang="sr-Cyrl-CS" sz="1800" u="sng" kern="0" dirty="0">
                <a:solidFill>
                  <a:srgbClr val="000000"/>
                </a:solidFill>
                <a:latin typeface="Arial"/>
              </a:rPr>
              <a:t>План пописа је документ који обухвата</a:t>
            </a: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rgbClr val="C80F0F"/>
              </a:buClr>
              <a:buNone/>
              <a:tabLst>
                <a:tab pos="2190750" algn="l"/>
              </a:tabLst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Дефинисање пакета имовине;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Одређивање приоритетне имовине за пописивање;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Одређивање пописних комисија – броја комисија, и њихових задатака;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Одређивање метода процене вредности имовине;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Именовање чланова пописних комисија;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Ангажовање вештака и експерта;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Пописивање имовине;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Одређивање рокова за вршење пописа;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Одређивање статуса имовине - уколико постоји релевантна  документација и ако за то преостане времена унутар одређених рокова;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85750" lvl="0" indent="-285750" algn="just">
              <a:spcBef>
                <a:spcPts val="400"/>
              </a:spcBef>
              <a:spcAft>
                <a:spcPts val="0"/>
              </a:spcAft>
              <a:tabLst>
                <a:tab pos="2190750" algn="l"/>
              </a:tabLst>
            </a:pPr>
            <a:r>
              <a:rPr lang="sr-Cyrl-CS" sz="1800" kern="0" dirty="0">
                <a:solidFill>
                  <a:srgbClr val="000000"/>
                </a:solidFill>
                <a:latin typeface="Arial"/>
              </a:rPr>
              <a:t>Одређивање  резервног модела  израде пописа.</a:t>
            </a: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8206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План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пописа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мора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садржи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резервно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решење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вршење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пописа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у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случају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наступања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следећих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догађаја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:</a:t>
            </a:r>
            <a:endParaRPr lang="sr-Latn-RS" sz="1400" dirty="0" smtClean="0">
              <a:solidFill>
                <a:prstClr val="black"/>
              </a:solidFill>
              <a:latin typeface="Arial" panose="020B0604020202020204" pitchFamily="34" charset="0"/>
              <a:ea typeface="Calibri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sr-Latn-RS" sz="14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674461"/>
          <a:ext cx="8229600" cy="2377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73334"/>
                <a:gridCol w="505626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  <a:latin typeface="Times New Roman"/>
                          <a:ea typeface="Calibri"/>
                        </a:rPr>
                        <a:t>Догађај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Times New Roman"/>
                          <a:ea typeface="Calibri"/>
                        </a:rPr>
                        <a:t>Могућа резервна варијанта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Бојкот од стране чланова пописних комисија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Промена члана комисије или анагжовање више експерата- сарадника стечајног управника уз одобрење стечајног судије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Спречавање пописа од стране запослених (магационера, радника)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Опомена, обавештавање стечајног судије и ангажовање полиције у циљу омогућавања наставка вршења пописа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Спречавање пописа од стране запослених (штрајкови, немири)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Опомена, обавештавање стечајног судије и ангажовање полиције у циљу омогућавања наставка вршења пописа 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Спречавање пописа од стране  лица код којих се налази имовина стечајног дужника 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Опомена, обавештавање стечајног судије и ангажовање полиције у циљу омогућавања наставка вршења пописа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Немогућност вршења пописа услед искључења струје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Писмено обавештење ЕПС-у и хитан састанак са директором ЕПС-а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Times New Roman"/>
                          <a:ea typeface="Calibri"/>
                        </a:rPr>
                        <a:t>Судија није дао сагласност за ангажовање експерта, вештака</a:t>
                      </a:r>
                      <a:endParaRPr lang="sr-Latn-R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Times New Roman"/>
                          <a:ea typeface="Calibri"/>
                        </a:rPr>
                        <a:t>Нова листа чланова пописних комисија, састанак са судијом и усаглашавање ставова</a:t>
                      </a:r>
                      <a:endParaRPr lang="sr-Latn-R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06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sr-Cyrl-CS" sz="1800" b="1" u="sng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Листа формулара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Подсетник за попис (check – list)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План пописа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Одлука о попису и начину спровођења пописа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Одлука о формирању Централне пописне комисије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Одлука о формирању пописне комисије за попис </a:t>
            </a:r>
            <a:r>
              <a:rPr lang="sr-Cyrl-CS" sz="18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пакете </a:t>
            </a: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имовине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Одлука о формирању пописне комисије за попис / сачињавање листе дужника стечајног дужника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Одлука о формирању пописне комисиј</a:t>
            </a:r>
            <a:r>
              <a:rPr lang="en-U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за попис / сачињавање листе поверилаца стечајног дужника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Извештај   Централне пописне комисије о извршеном попису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r-Cyrl-CS" sz="18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Извештај стечајног управника о извршеном попису</a:t>
            </a:r>
            <a:endParaRPr lang="sr-Latn-RS" sz="1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2888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035FCCA6-F6E5-42DD-AEAA-74FC3105D0E6}"/>
    </a:ext>
  </a:ext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035FCCA6-F6E5-42DD-AEAA-74FC3105D0E6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1576</TotalTime>
  <Words>972</Words>
  <Application>Microsoft Office PowerPoint</Application>
  <PresentationFormat>On-screen Show (4:3)</PresentationFormat>
  <Paragraphs>246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Office Theme</vt:lpstr>
      <vt:lpstr>Custom Design</vt:lpstr>
      <vt:lpstr>2_Office Theme</vt:lpstr>
      <vt:lpstr>1_Office Theme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Dragana Todorović</cp:lastModifiedBy>
  <cp:revision>103</cp:revision>
  <cp:lastPrinted>2017-11-03T10:02:26Z</cp:lastPrinted>
  <dcterms:created xsi:type="dcterms:W3CDTF">2015-09-21T07:03:01Z</dcterms:created>
  <dcterms:modified xsi:type="dcterms:W3CDTF">2021-02-22T09:29:07Z</dcterms:modified>
</cp:coreProperties>
</file>